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4"/>
  </p:notesMasterIdLst>
  <p:sldIdLst>
    <p:sldId id="256" r:id="rId4"/>
    <p:sldId id="257" r:id="rId5"/>
    <p:sldId id="258" r:id="rId6"/>
    <p:sldId id="278" r:id="rId7"/>
    <p:sldId id="261" r:id="rId8"/>
    <p:sldId id="276" r:id="rId9"/>
    <p:sldId id="268" r:id="rId10"/>
    <p:sldId id="271" r:id="rId11"/>
    <p:sldId id="272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8A"/>
    <a:srgbClr val="989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65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EEFF0-1876-1F49-B590-710A19CD7E2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1745B-CCB6-0344-804E-5D6A39CBA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30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1745B-CCB6-0344-804E-5D6A39CBA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5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9CC1A-6FB1-D14E-A050-65EA2009A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F3462-DCE5-A13A-F7C3-66509FE3C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550ED-D05A-C176-7EE4-57DA1ED20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E732D3-1759-5D4A-9938-6CFECF760668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8C80A-AC95-46E6-E106-E9FE5BF81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92800-BC12-D728-47BA-68AA069F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F1C3E8-9740-014F-8230-5561D376EA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5B52608-A988-FF89-000D-1EB55F15A85C}"/>
              </a:ext>
            </a:extLst>
          </p:cNvPr>
          <p:cNvSpPr/>
          <p:nvPr userDrawn="1"/>
        </p:nvSpPr>
        <p:spPr>
          <a:xfrm>
            <a:off x="213756" y="213756"/>
            <a:ext cx="11756571" cy="6436426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6E9C6-BC7F-D35C-8F8B-D4CDDA3D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1FAB-191F-13B8-DB68-0FB655C7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732D3-1759-5D4A-9938-6CFECF760668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F061-2842-AD00-699E-A8337A1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99A4-5184-CCF5-4D92-3EFD17FB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F1C3E8-9740-014F-8230-5561D376EA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70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69E83-9B53-242F-8C97-ED765336F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41947-7463-8315-BBD8-57E784D8B4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780E2-871A-6530-D801-CCD0D8856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56990-D111-C48E-D133-5DD83F129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32D3-1759-5D4A-9938-6CFECF76066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2FD59-475F-1D51-14D7-EF7BEA48E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45CB8-71E3-70CD-B7B2-2D94A290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1C3E8-9740-014F-8230-5561D376E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62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A02B-8E7F-05D1-0E25-AF7B82EAA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BE552-587A-B9B8-8848-9C70B1F2F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8BE2C-2C81-C248-62B9-73371F960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1AA76-E297-6535-1B75-13E2DAC94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504E4B-4E22-8BFB-9DCF-3676AEAEA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3B02CE-B400-34B0-3136-A03E854E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32D3-1759-5D4A-9938-6CFECF76066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6023D-FAA2-67C3-2E07-B0A673E7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A66280-5D1A-24F2-DC91-F66420F0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1C3E8-9740-014F-8230-5561D376E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7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c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F91B-9E96-56C4-185F-5B11F2B3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FC5D82-6F66-BDE6-6ADD-452BC362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32D3-1759-5D4A-9938-6CFECF76066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5D2BB-C061-656E-03E9-F065C282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9CD33-0C5B-8C1D-56B4-1642C798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/>
          <a:p>
            <a:fld id="{B0F1C3E8-9740-014F-8230-5561D376EA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7E905-2FF1-D95B-5815-8E2ED75DBB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66" y="6219627"/>
            <a:ext cx="2106335" cy="6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08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E08C1639-0E13-BAFA-213E-0A0784DDE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56F91B-9E96-56C4-185F-5B11F2B3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18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FC5D82-6F66-BDE6-6ADD-452BC362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32D3-1759-5D4A-9938-6CFECF76066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5D2BB-C061-656E-03E9-F065C282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7492C-688A-D6B1-87F3-A295B573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/>
          <a:p>
            <a:fld id="{B0F1C3E8-9740-014F-8230-5561D376EA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474B6-122B-9047-922F-0697477A9D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66" y="6219627"/>
            <a:ext cx="2106335" cy="6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82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C1BAA-2D6A-110D-1132-8C732E25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32D3-1759-5D4A-9938-6CFECF76066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86A19-141B-197D-4751-A4DAAFAF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843E7-793B-301F-4FB4-FA814DC4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1C3E8-9740-014F-8230-5561D376E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Teal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687EF27-8D08-B067-D71F-DC4C2D758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1" t="44887"/>
          <a:stretch/>
        </p:blipFill>
        <p:spPr>
          <a:xfrm>
            <a:off x="0" y="0"/>
            <a:ext cx="12232640" cy="1371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6E9C6-BC7F-D35C-8F8B-D4CDDA3D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D147F-3B0E-7689-8E6A-606711CE6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1FAB-191F-13B8-DB68-0FB655C7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32D3-1759-5D4A-9938-6CFECF76066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F061-2842-AD00-699E-A8337A1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99A4-5184-CCF5-4D92-3EFD17FB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/>
          <a:p>
            <a:fld id="{B0F1C3E8-9740-014F-8230-5561D376EA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00199D-5873-0B2A-4BC1-2093BE18EF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66" y="6219627"/>
            <a:ext cx="2106335" cy="6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8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Teal Header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687EF27-8D08-B067-D71F-DC4C2D758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1" t="44887"/>
          <a:stretch/>
        </p:blipFill>
        <p:spPr>
          <a:xfrm>
            <a:off x="0" y="0"/>
            <a:ext cx="12232640" cy="1371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6E9C6-BC7F-D35C-8F8B-D4CDDA3D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D147F-3B0E-7689-8E6A-606711CE6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1FAB-191F-13B8-DB68-0FB655C7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32D3-1759-5D4A-9938-6CFECF76066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F061-2842-AD00-699E-A8337A1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99A4-5184-CCF5-4D92-3EFD17FB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/>
          <a:p>
            <a:fld id="{B0F1C3E8-9740-014F-8230-5561D376E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Teal Header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9AED8D52-5BA8-8AA2-3BD2-EF3CED7CB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687EF27-8D08-B067-D71F-DC4C2D758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91" t="44887"/>
          <a:stretch/>
        </p:blipFill>
        <p:spPr>
          <a:xfrm>
            <a:off x="0" y="0"/>
            <a:ext cx="12232640" cy="1371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6E9C6-BC7F-D35C-8F8B-D4CDDA3D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D147F-3B0E-7689-8E6A-606711CE6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1FAB-191F-13B8-DB68-0FB655C7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32D3-1759-5D4A-9938-6CFECF76066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F061-2842-AD00-699E-A8337A1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99A4-5184-CCF5-4D92-3EFD17FB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/>
          <a:p>
            <a:fld id="{B0F1C3E8-9740-014F-8230-5561D376EA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00199D-5873-0B2A-4BC1-2093BE18EF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66" y="6219627"/>
            <a:ext cx="2106335" cy="6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1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880A1E-96AF-A476-526E-F13E0FB6C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687EF27-8D08-B067-D71F-DC4C2D758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1" t="44887"/>
          <a:stretch/>
        </p:blipFill>
        <p:spPr>
          <a:xfrm>
            <a:off x="0" y="0"/>
            <a:ext cx="12232640" cy="1371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6E9C6-BC7F-D35C-8F8B-D4CDDA3D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1FAB-191F-13B8-DB68-0FB655C7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32D3-1759-5D4A-9938-6CFECF76066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F061-2842-AD00-699E-A8337A1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99A4-5184-CCF5-4D92-3EFD17FB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/>
          <a:p>
            <a:fld id="{B0F1C3E8-9740-014F-8230-5561D376EA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00199D-5873-0B2A-4BC1-2093BE18EF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66" y="6219627"/>
            <a:ext cx="2106335" cy="6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6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880A1E-96AF-A476-526E-F13E0FB6C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6E9C6-BC7F-D35C-8F8B-D4CDDA3D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1FAB-191F-13B8-DB68-0FB655C7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32D3-1759-5D4A-9938-6CFECF76066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F061-2842-AD00-699E-A8337A1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99A4-5184-CCF5-4D92-3EFD17FB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/>
          <a:p>
            <a:fld id="{B0F1C3E8-9740-014F-8230-5561D376EA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00199D-5873-0B2A-4BC1-2093BE18EF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66" y="6219627"/>
            <a:ext cx="2106335" cy="6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9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Page">
    <p:bg>
      <p:bgPr>
        <a:solidFill>
          <a:srgbClr val="008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E9C6-BC7F-D35C-8F8B-D4CDDA3D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1FAB-191F-13B8-DB68-0FB655C7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732D3-1759-5D4A-9938-6CFECF760668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F061-2842-AD00-699E-A8337A1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99A4-5184-CCF5-4D92-3EFD17FB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F1C3E8-9740-014F-8230-5561D376EA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70539-8E91-8B30-3FBC-9AAA570094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217920"/>
            <a:ext cx="2119122" cy="6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1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5B52608-A988-FF89-000D-1EB55F15A85C}"/>
              </a:ext>
            </a:extLst>
          </p:cNvPr>
          <p:cNvSpPr/>
          <p:nvPr userDrawn="1"/>
        </p:nvSpPr>
        <p:spPr>
          <a:xfrm>
            <a:off x="213756" y="213756"/>
            <a:ext cx="11756571" cy="6436426"/>
          </a:xfrm>
          <a:prstGeom prst="round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6E9C6-BC7F-D35C-8F8B-D4CDDA3D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1FAB-191F-13B8-DB68-0FB655C7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732D3-1759-5D4A-9938-6CFECF760668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F061-2842-AD00-699E-A8337A1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99A4-5184-CCF5-4D92-3EFD17FB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F1C3E8-9740-014F-8230-5561D376EA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0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ol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5B52608-A988-FF89-000D-1EB55F15A85C}"/>
              </a:ext>
            </a:extLst>
          </p:cNvPr>
          <p:cNvSpPr/>
          <p:nvPr userDrawn="1"/>
        </p:nvSpPr>
        <p:spPr>
          <a:xfrm>
            <a:off x="213756" y="213756"/>
            <a:ext cx="11756571" cy="6436426"/>
          </a:xfrm>
          <a:prstGeom prst="round2Diag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6E9C6-BC7F-D35C-8F8B-D4CDDA3D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1FAB-191F-13B8-DB68-0FB655C7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732D3-1759-5D4A-9938-6CFECF760668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F061-2842-AD00-699E-A8337A1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99A4-5184-CCF5-4D92-3EFD17FB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F1C3E8-9740-014F-8230-5561D376EA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5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CE9C96-1AF7-B35B-16ED-63E9DD30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729BD-F100-7322-F405-4644129C3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FB762-E737-28A5-6449-6C623A096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E732D3-1759-5D4A-9938-6CFECF760668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6558E-92C8-BD50-D655-7D19AF45B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4402EC-D34C-11C5-217A-F0B951397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47506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F1C3E8-9740-014F-8230-5561D376EA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2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7" r:id="rId4"/>
    <p:sldLayoutId id="2147483660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  <p:sldLayoutId id="2147483653" r:id="rId12"/>
    <p:sldLayoutId id="2147483654" r:id="rId13"/>
    <p:sldLayoutId id="2147483661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rneliustoday.com/new-hospital-will-grow-with-cornelius/#:~:text=Atrium%20officials%20say%20they%20expect,hospital%20will%20contain%2038%20beds.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994E3A67-8D77-825A-515D-877D1E7C0A32}"/>
              </a:ext>
            </a:extLst>
          </p:cNvPr>
          <p:cNvSpPr/>
          <p:nvPr/>
        </p:nvSpPr>
        <p:spPr>
          <a:xfrm>
            <a:off x="213756" y="213756"/>
            <a:ext cx="11756571" cy="6436426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96682A-C5E1-12B5-6AC4-4E6928745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610" y="2036763"/>
            <a:ext cx="9144000" cy="2387600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Hospital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at Home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FEA62-F215-31A1-42FE-48182D682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0" y="601112"/>
            <a:ext cx="3429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1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4B1A39-D61E-9682-3BC4-818B18CC9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i="1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133F6-94E4-39CB-5A99-DAF511300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463270"/>
            <a:ext cx="3429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78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F20B3-E3AB-77F2-25E4-94E97D63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0"/>
            <a:ext cx="10515600" cy="1325563"/>
          </a:xfrm>
        </p:spPr>
        <p:txBody>
          <a:bodyPr/>
          <a:lstStyle/>
          <a:p>
            <a:r>
              <a:rPr lang="en-US" dirty="0"/>
              <a:t>Atrium Health Hospital at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85A3B-B502-452D-ABCB-972C1DF38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38" y="1918390"/>
            <a:ext cx="6967331" cy="4351338"/>
          </a:xfrm>
        </p:spPr>
        <p:txBody>
          <a:bodyPr>
            <a:noAutofit/>
          </a:bodyPr>
          <a:lstStyle/>
          <a:p>
            <a:r>
              <a:rPr lang="en-US" dirty="0"/>
              <a:t>Implemented in March 2020 in response to the pandemic-induced inpatient capacity crisis…just 10 days from initial concept to first patient admitted</a:t>
            </a:r>
          </a:p>
          <a:p>
            <a:r>
              <a:rPr lang="en-US" dirty="0"/>
              <a:t>Leveraged existing resources and expertise from across the System to build and scale Hospital at Home to Mecklenburg and 10 surrounding counties</a:t>
            </a:r>
          </a:p>
          <a:p>
            <a:r>
              <a:rPr lang="en-US" dirty="0"/>
              <a:t>49% of patients live in rural zip codes </a:t>
            </a:r>
          </a:p>
          <a:p>
            <a:r>
              <a:rPr lang="en-US" dirty="0"/>
              <a:t>Implemented the CMS Acute Care at Home Waiver in March 2021 (now 10 facilities)</a:t>
            </a:r>
          </a:p>
          <a:p>
            <a:r>
              <a:rPr lang="en-US" dirty="0"/>
              <a:t>NC Medicaid began covering H@H on November 1, 2023</a:t>
            </a:r>
          </a:p>
          <a:p>
            <a:r>
              <a:rPr lang="en-US" dirty="0"/>
              <a:t>Largest H@H program in the US having served 8,500 patients to date… Average Daily Census 41</a:t>
            </a:r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D23F8853-A0DE-88DC-0903-F3801209B39B}"/>
              </a:ext>
            </a:extLst>
          </p:cNvPr>
          <p:cNvSpPr/>
          <p:nvPr/>
        </p:nvSpPr>
        <p:spPr>
          <a:xfrm>
            <a:off x="7885043" y="2803594"/>
            <a:ext cx="3985593" cy="2380698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7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line art of a doctor on a computer&#10;&#10;Description automatically generated with low confidence">
            <a:extLst>
              <a:ext uri="{FF2B5EF4-FFF2-40B4-BE49-F238E27FC236}">
                <a16:creationId xmlns:a16="http://schemas.microsoft.com/office/drawing/2014/main" id="{B10EDB66-2D2E-A0CB-406E-FA54DCFFA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11" y="3030249"/>
            <a:ext cx="2491780" cy="249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2169E9-D3B7-DD67-6315-7403315D8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Hospital at Home?</a:t>
            </a:r>
            <a:endParaRPr lang="en-US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08518-F016-15D7-3C24-172B4D4EF2D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6966" y="1887745"/>
            <a:ext cx="4030663" cy="47767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818A"/>
                </a:solidFill>
              </a:rPr>
              <a:t>Driving Forces</a:t>
            </a:r>
          </a:p>
          <a:p>
            <a:pPr marL="0" indent="0">
              <a:buNone/>
            </a:pPr>
            <a:r>
              <a:rPr lang="en-US" sz="1200" dirty="0"/>
              <a:t>Patients prefer to be at home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Aging, polychronic population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Hospitals’ ongoing capacity challenge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Inherent risks of hospitalization (falls, HAC, etc.)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Health Inequities/ Access to Care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SDOH impact 80% of patients’ well-being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Current care models cost too much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238A24-80A6-C4A7-0F8D-098FE6A5E625}"/>
              </a:ext>
            </a:extLst>
          </p:cNvPr>
          <p:cNvSpPr txBox="1">
            <a:spLocks/>
          </p:cNvSpPr>
          <p:nvPr/>
        </p:nvSpPr>
        <p:spPr>
          <a:xfrm>
            <a:off x="7084621" y="1910341"/>
            <a:ext cx="4030683" cy="477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b="1" dirty="0">
                <a:solidFill>
                  <a:srgbClr val="00818A"/>
                </a:solidFill>
              </a:rPr>
              <a:t>H@H Deliverables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delivered in familiarity &amp; comfort of home 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Holistic, multidisciplinary team-based care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Avoided B&amp;M admissions and decreased LOS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Fewer falls, HAIs, delirium, immobility, insomnia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Expanded access &amp; support, both urban and rural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SDOH identified and addressed in real time/place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Lower cost for providers, payers and patients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BBD608-18E0-E08F-61E2-F2364FF3C3FA}"/>
              </a:ext>
            </a:extLst>
          </p:cNvPr>
          <p:cNvCxnSpPr/>
          <p:nvPr/>
        </p:nvCxnSpPr>
        <p:spPr>
          <a:xfrm>
            <a:off x="938151" y="2553196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DAA491-8204-7A07-E693-4CAFE36C5471}"/>
              </a:ext>
            </a:extLst>
          </p:cNvPr>
          <p:cNvCxnSpPr/>
          <p:nvPr/>
        </p:nvCxnSpPr>
        <p:spPr>
          <a:xfrm>
            <a:off x="938151" y="3135087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800C21-B155-3EA4-A8C8-11A4B9C1404E}"/>
              </a:ext>
            </a:extLst>
          </p:cNvPr>
          <p:cNvCxnSpPr/>
          <p:nvPr/>
        </p:nvCxnSpPr>
        <p:spPr>
          <a:xfrm>
            <a:off x="938151" y="3716978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A8716C-BE84-124B-F36F-B582C47E3F47}"/>
              </a:ext>
            </a:extLst>
          </p:cNvPr>
          <p:cNvCxnSpPr/>
          <p:nvPr/>
        </p:nvCxnSpPr>
        <p:spPr>
          <a:xfrm>
            <a:off x="938151" y="4298869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13C00B-E476-F1B0-A0F6-ED0A687CBC55}"/>
              </a:ext>
            </a:extLst>
          </p:cNvPr>
          <p:cNvCxnSpPr/>
          <p:nvPr/>
        </p:nvCxnSpPr>
        <p:spPr>
          <a:xfrm>
            <a:off x="938151" y="4880760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E60386-42D5-7410-4C34-982EB30F344E}"/>
              </a:ext>
            </a:extLst>
          </p:cNvPr>
          <p:cNvCxnSpPr/>
          <p:nvPr/>
        </p:nvCxnSpPr>
        <p:spPr>
          <a:xfrm>
            <a:off x="938151" y="5462651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ED04B2-4B70-7EF3-09DE-53E5772576A7}"/>
              </a:ext>
            </a:extLst>
          </p:cNvPr>
          <p:cNvCxnSpPr/>
          <p:nvPr/>
        </p:nvCxnSpPr>
        <p:spPr>
          <a:xfrm>
            <a:off x="938151" y="6044542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DADC21-0819-BC2E-D7E6-9DC32BFC6BF0}"/>
              </a:ext>
            </a:extLst>
          </p:cNvPr>
          <p:cNvCxnSpPr/>
          <p:nvPr/>
        </p:nvCxnSpPr>
        <p:spPr>
          <a:xfrm>
            <a:off x="7683336" y="2553196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22B4C3-A75C-302A-7D36-906AE23D3D4A}"/>
              </a:ext>
            </a:extLst>
          </p:cNvPr>
          <p:cNvCxnSpPr/>
          <p:nvPr/>
        </p:nvCxnSpPr>
        <p:spPr>
          <a:xfrm>
            <a:off x="7683336" y="3135087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56DDCC-5981-C653-A634-EE92545877DF}"/>
              </a:ext>
            </a:extLst>
          </p:cNvPr>
          <p:cNvCxnSpPr/>
          <p:nvPr/>
        </p:nvCxnSpPr>
        <p:spPr>
          <a:xfrm>
            <a:off x="7683336" y="3716978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165DB2-0233-C794-EF1D-736C084D9A61}"/>
              </a:ext>
            </a:extLst>
          </p:cNvPr>
          <p:cNvCxnSpPr/>
          <p:nvPr/>
        </p:nvCxnSpPr>
        <p:spPr>
          <a:xfrm>
            <a:off x="7683336" y="4298869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2F519C-D1A7-4A1B-37A2-7E0E1B3C435A}"/>
              </a:ext>
            </a:extLst>
          </p:cNvPr>
          <p:cNvCxnSpPr/>
          <p:nvPr/>
        </p:nvCxnSpPr>
        <p:spPr>
          <a:xfrm>
            <a:off x="7683336" y="4880760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05A304-CC6F-963E-9870-2E6083D7C018}"/>
              </a:ext>
            </a:extLst>
          </p:cNvPr>
          <p:cNvCxnSpPr/>
          <p:nvPr/>
        </p:nvCxnSpPr>
        <p:spPr>
          <a:xfrm>
            <a:off x="7683336" y="5462651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BDC147-92F5-F562-85BF-949DA8E202E2}"/>
              </a:ext>
            </a:extLst>
          </p:cNvPr>
          <p:cNvCxnSpPr/>
          <p:nvPr/>
        </p:nvCxnSpPr>
        <p:spPr>
          <a:xfrm>
            <a:off x="7683336" y="6044542"/>
            <a:ext cx="3431968" cy="0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2D64F1D-FAA3-7ABE-BC53-AEE5FE2F8C17}"/>
              </a:ext>
            </a:extLst>
          </p:cNvPr>
          <p:cNvSpPr txBox="1"/>
          <p:nvPr/>
        </p:nvSpPr>
        <p:spPr>
          <a:xfrm>
            <a:off x="4867629" y="2950421"/>
            <a:ext cx="231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81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at Home</a:t>
            </a:r>
          </a:p>
        </p:txBody>
      </p:sp>
    </p:spTree>
    <p:extLst>
      <p:ext uri="{BB962C8B-B14F-4D97-AF65-F5344CB8AC3E}">
        <p14:creationId xmlns:p14="http://schemas.microsoft.com/office/powerpoint/2010/main" val="206356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189C6-A02D-70D3-0451-2047AEF5F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Hospital at Home Scope of Services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515DE3-639D-0BC3-CC60-8FA374BF6CC7}"/>
              </a:ext>
            </a:extLst>
          </p:cNvPr>
          <p:cNvCxnSpPr>
            <a:cxnSpLocks/>
          </p:cNvCxnSpPr>
          <p:nvPr/>
        </p:nvCxnSpPr>
        <p:spPr>
          <a:xfrm>
            <a:off x="1822862" y="2612582"/>
            <a:ext cx="0" cy="2784765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39EA00-B3A3-D738-4DA3-C37515C303E2}"/>
              </a:ext>
            </a:extLst>
          </p:cNvPr>
          <p:cNvCxnSpPr>
            <a:cxnSpLocks/>
          </p:cNvCxnSpPr>
          <p:nvPr/>
        </p:nvCxnSpPr>
        <p:spPr>
          <a:xfrm>
            <a:off x="3521033" y="2612582"/>
            <a:ext cx="0" cy="2784765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59DA15-FAB8-4F81-C906-9FA65A956963}"/>
              </a:ext>
            </a:extLst>
          </p:cNvPr>
          <p:cNvCxnSpPr>
            <a:cxnSpLocks/>
          </p:cNvCxnSpPr>
          <p:nvPr/>
        </p:nvCxnSpPr>
        <p:spPr>
          <a:xfrm>
            <a:off x="10313719" y="2612582"/>
            <a:ext cx="0" cy="2784765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350E74-AF03-895A-FE11-4931D84035BC}"/>
              </a:ext>
            </a:extLst>
          </p:cNvPr>
          <p:cNvCxnSpPr>
            <a:cxnSpLocks/>
          </p:cNvCxnSpPr>
          <p:nvPr/>
        </p:nvCxnSpPr>
        <p:spPr>
          <a:xfrm>
            <a:off x="8615546" y="2612582"/>
            <a:ext cx="0" cy="2784765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14E86B-CC5A-A24A-E6EE-943FE9630234}"/>
              </a:ext>
            </a:extLst>
          </p:cNvPr>
          <p:cNvCxnSpPr>
            <a:cxnSpLocks/>
          </p:cNvCxnSpPr>
          <p:nvPr/>
        </p:nvCxnSpPr>
        <p:spPr>
          <a:xfrm>
            <a:off x="6917375" y="2612582"/>
            <a:ext cx="0" cy="2784765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583926-32F7-5E55-D93C-90F2281483B8}"/>
              </a:ext>
            </a:extLst>
          </p:cNvPr>
          <p:cNvCxnSpPr>
            <a:cxnSpLocks/>
          </p:cNvCxnSpPr>
          <p:nvPr/>
        </p:nvCxnSpPr>
        <p:spPr>
          <a:xfrm>
            <a:off x="5219204" y="2612582"/>
            <a:ext cx="0" cy="2784765"/>
          </a:xfrm>
          <a:prstGeom prst="line">
            <a:avLst/>
          </a:prstGeom>
          <a:ln w="25400" cap="rnd">
            <a:solidFill>
              <a:srgbClr val="00818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3EAD3C-59CA-FB1F-BD93-7A8B5409E3C0}"/>
              </a:ext>
            </a:extLst>
          </p:cNvPr>
          <p:cNvSpPr txBox="1"/>
          <p:nvPr/>
        </p:nvSpPr>
        <p:spPr>
          <a:xfrm>
            <a:off x="332508" y="3843428"/>
            <a:ext cx="14012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Patient Monitoring</a:t>
            </a:r>
          </a:p>
          <a:p>
            <a:pPr algn="ctr"/>
            <a:endParaRPr lang="en-US" sz="140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2-way audio/video connectivity</a:t>
            </a:r>
            <a:endParaRPr lang="en-US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DF181C-6765-283F-CB5C-64CEAE1C9B95}"/>
              </a:ext>
            </a:extLst>
          </p:cNvPr>
          <p:cNvSpPr txBox="1"/>
          <p:nvPr/>
        </p:nvSpPr>
        <p:spPr>
          <a:xfrm>
            <a:off x="1971303" y="3843428"/>
            <a:ext cx="1401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24/7 Virtual RN Assessment &amp; Monitoring</a:t>
            </a:r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5CA634-CD72-C2C0-F44C-4F142FDAB47E}"/>
              </a:ext>
            </a:extLst>
          </p:cNvPr>
          <p:cNvSpPr txBox="1"/>
          <p:nvPr/>
        </p:nvSpPr>
        <p:spPr>
          <a:xfrm>
            <a:off x="3657599" y="3843428"/>
            <a:ext cx="14012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daily </a:t>
            </a:r>
            <a:b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in-home Community Paramedic or RN Visit</a:t>
            </a:r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2B428-5755-12D6-69C5-4AB07749C8BA}"/>
              </a:ext>
            </a:extLst>
          </p:cNvPr>
          <p:cNvSpPr txBox="1"/>
          <p:nvPr/>
        </p:nvSpPr>
        <p:spPr>
          <a:xfrm>
            <a:off x="5367646" y="3843428"/>
            <a:ext cx="1401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Virtual Visit with Provider</a:t>
            </a:r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A71EFA-DC02-ED00-988C-AFBA96FBD007}"/>
              </a:ext>
            </a:extLst>
          </p:cNvPr>
          <p:cNvSpPr txBox="1"/>
          <p:nvPr/>
        </p:nvSpPr>
        <p:spPr>
          <a:xfrm>
            <a:off x="7053942" y="3843428"/>
            <a:ext cx="14012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Infusion/ Meds,  Oxygen, Resp Care &amp; other  therapies</a:t>
            </a:r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BF5F9-E535-89EE-7DBA-84C1EF09B417}"/>
              </a:ext>
            </a:extLst>
          </p:cNvPr>
          <p:cNvSpPr txBox="1"/>
          <p:nvPr/>
        </p:nvSpPr>
        <p:spPr>
          <a:xfrm>
            <a:off x="8763989" y="3843428"/>
            <a:ext cx="1401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EKG</a:t>
            </a:r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14FEDA-05DE-7519-8D00-3D3EF6BA41BE}"/>
              </a:ext>
            </a:extLst>
          </p:cNvPr>
          <p:cNvSpPr txBox="1"/>
          <p:nvPr/>
        </p:nvSpPr>
        <p:spPr>
          <a:xfrm>
            <a:off x="10474036" y="3843428"/>
            <a:ext cx="1401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picture containing graphics, clipart, symbol, font&#10;&#10;Description automatically generated">
            <a:extLst>
              <a:ext uri="{FF2B5EF4-FFF2-40B4-BE49-F238E27FC236}">
                <a16:creationId xmlns:a16="http://schemas.microsoft.com/office/drawing/2014/main" id="{4944FA46-A6CB-401A-6CFF-5F0100633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43" y="2568050"/>
            <a:ext cx="1143000" cy="114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FCC3CF-6C99-90DC-4592-133F0D83AB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85715" y="2568050"/>
            <a:ext cx="1143000" cy="1143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D25EEC-5632-5960-427B-179997D0AD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72012" y="2568050"/>
            <a:ext cx="1143000" cy="1143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394C61-8E34-F797-97F7-D92E4CFE03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81153" y="2568050"/>
            <a:ext cx="1143000" cy="1143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5DB0A6B-DB79-8C20-5120-5B3BCDE8DA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51615" y="2568050"/>
            <a:ext cx="1143000" cy="1143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758BBB0-D1AF-0EC4-4713-88FC58BD8D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65622" y="2568050"/>
            <a:ext cx="1143000" cy="1143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C419CE-102B-9155-D0FF-388C733F6B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01734" y="256805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1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169E9-D3B7-DD67-6315-7403315D8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Populations and Conditions</a:t>
            </a:r>
            <a:endParaRPr lang="en-US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7AD14-5AE8-ED8C-1084-5D66A41FEFBF}"/>
              </a:ext>
            </a:extLst>
          </p:cNvPr>
          <p:cNvSpPr txBox="1"/>
          <p:nvPr/>
        </p:nvSpPr>
        <p:spPr>
          <a:xfrm>
            <a:off x="4499759" y="6042375"/>
            <a:ext cx="3121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 now approx. 5%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EA8004-86BA-1F25-FE0C-65FBDDCA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51318" y="2270171"/>
            <a:ext cx="3418114" cy="34181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928852-39C4-A405-82E3-3EAA44339590}"/>
              </a:ext>
            </a:extLst>
          </p:cNvPr>
          <p:cNvGrpSpPr/>
          <p:nvPr/>
        </p:nvGrpSpPr>
        <p:grpSpPr>
          <a:xfrm>
            <a:off x="4016534" y="3540931"/>
            <a:ext cx="566244" cy="683125"/>
            <a:chOff x="2219810" y="1525073"/>
            <a:chExt cx="2669969" cy="32210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4F04C0-D943-5D80-99DC-404AD7913ADF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219809" y="2860058"/>
              <a:ext cx="2669969" cy="0"/>
            </a:xfrm>
            <a:prstGeom prst="line">
              <a:avLst/>
            </a:prstGeom>
            <a:ln w="254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1A94C5A-D242-51F7-1257-26CF5A39883D}"/>
                </a:ext>
              </a:extLst>
            </p:cNvPr>
            <p:cNvCxnSpPr>
              <a:cxnSpLocks/>
            </p:cNvCxnSpPr>
            <p:nvPr/>
          </p:nvCxnSpPr>
          <p:spPr>
            <a:xfrm rot="-2700000">
              <a:off x="2219810" y="4746160"/>
              <a:ext cx="2669969" cy="0"/>
            </a:xfrm>
            <a:prstGeom prst="line">
              <a:avLst/>
            </a:prstGeom>
            <a:ln w="254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89B8A94-B097-E3CF-1093-412415174C37}"/>
              </a:ext>
            </a:extLst>
          </p:cNvPr>
          <p:cNvSpPr txBox="1"/>
          <p:nvPr/>
        </p:nvSpPr>
        <p:spPr>
          <a:xfrm>
            <a:off x="982683" y="2693535"/>
            <a:ext cx="31212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Condition Exacerbation</a:t>
            </a:r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Congestive Heart Failure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COPD/ Asthma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Hypertensive Urgency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FD05B-1A90-DA33-DABA-96391D5651AE}"/>
              </a:ext>
            </a:extLst>
          </p:cNvPr>
          <p:cNvSpPr txBox="1"/>
          <p:nvPr/>
        </p:nvSpPr>
        <p:spPr>
          <a:xfrm>
            <a:off x="8315693" y="2693535"/>
            <a:ext cx="31212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Acute/Episodic Conditions</a:t>
            </a:r>
          </a:p>
          <a:p>
            <a:endParaRPr lang="en-US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Cellulitis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Pyelonephritis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DB3ED5-43CD-B604-5A44-4EAF8DEA6848}"/>
              </a:ext>
            </a:extLst>
          </p:cNvPr>
          <p:cNvGrpSpPr/>
          <p:nvPr/>
        </p:nvGrpSpPr>
        <p:grpSpPr>
          <a:xfrm flipH="1">
            <a:off x="7569435" y="3540931"/>
            <a:ext cx="566244" cy="683125"/>
            <a:chOff x="2219810" y="1525073"/>
            <a:chExt cx="2669969" cy="32210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625D60B-B0FF-B71F-AF93-BAF0D01A8C39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219809" y="2860058"/>
              <a:ext cx="2669969" cy="0"/>
            </a:xfrm>
            <a:prstGeom prst="line">
              <a:avLst/>
            </a:prstGeom>
            <a:ln w="254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C04D0B-7772-6FC2-D4DA-03C8B9E349BE}"/>
                </a:ext>
              </a:extLst>
            </p:cNvPr>
            <p:cNvCxnSpPr>
              <a:cxnSpLocks/>
            </p:cNvCxnSpPr>
            <p:nvPr/>
          </p:nvCxnSpPr>
          <p:spPr>
            <a:xfrm rot="-2700000">
              <a:off x="2219810" y="4746160"/>
              <a:ext cx="2669969" cy="0"/>
            </a:xfrm>
            <a:prstGeom prst="line">
              <a:avLst/>
            </a:prstGeom>
            <a:ln w="254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141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0668-3BDB-BBDD-D88B-D4E83E68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Outcomes</a:t>
            </a:r>
            <a:endParaRPr lang="en-US" i="1"/>
          </a:p>
        </p:txBody>
      </p:sp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DB626255-F18A-60C5-1013-37D12C1B1098}"/>
              </a:ext>
            </a:extLst>
          </p:cNvPr>
          <p:cNvSpPr/>
          <p:nvPr/>
        </p:nvSpPr>
        <p:spPr>
          <a:xfrm>
            <a:off x="838200" y="1825625"/>
            <a:ext cx="3425042" cy="4351338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12F716E0-4666-3CC4-F150-7CDE9D320EC5}"/>
              </a:ext>
            </a:extLst>
          </p:cNvPr>
          <p:cNvSpPr/>
          <p:nvPr/>
        </p:nvSpPr>
        <p:spPr>
          <a:xfrm>
            <a:off x="4431476" y="1825625"/>
            <a:ext cx="3425042" cy="4351338"/>
          </a:xfrm>
          <a:prstGeom prst="round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1A58346B-F69A-61E9-BD20-81CD6D2650FA}"/>
              </a:ext>
            </a:extLst>
          </p:cNvPr>
          <p:cNvSpPr/>
          <p:nvPr/>
        </p:nvSpPr>
        <p:spPr>
          <a:xfrm>
            <a:off x="8024752" y="1825625"/>
            <a:ext cx="3425042" cy="4351338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90C9F-5FC7-955E-1D6D-1C4DDC98E1C1}"/>
              </a:ext>
            </a:extLst>
          </p:cNvPr>
          <p:cNvSpPr txBox="1"/>
          <p:nvPr/>
        </p:nvSpPr>
        <p:spPr>
          <a:xfrm>
            <a:off x="982683" y="2039112"/>
            <a:ext cx="31212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</a:p>
          <a:p>
            <a:pPr algn="l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Unique Patients: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8,500</a:t>
            </a:r>
          </a:p>
          <a:p>
            <a:pPr algn="l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B&amp;M Days Avoided: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30,000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ALOS: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A2E78-F94D-1CCB-F240-10A432C2D7DA}"/>
              </a:ext>
            </a:extLst>
          </p:cNvPr>
          <p:cNvSpPr txBox="1"/>
          <p:nvPr/>
        </p:nvSpPr>
        <p:spPr>
          <a:xfrm>
            <a:off x="4664036" y="2039112"/>
            <a:ext cx="3022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Readmissions O/E: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0.80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Mortality: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&lt;1%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to B&amp;M: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CD056-2D88-5240-B532-2FDB9CAD25D3}"/>
              </a:ext>
            </a:extLst>
          </p:cNvPr>
          <p:cNvSpPr txBox="1"/>
          <p:nvPr/>
        </p:nvSpPr>
        <p:spPr>
          <a:xfrm>
            <a:off x="8250383" y="2039112"/>
            <a:ext cx="30183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Experience</a:t>
            </a:r>
          </a:p>
          <a:p>
            <a:pPr algn="l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Rating:          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84.7% </a:t>
            </a:r>
            <a:r>
              <a:rPr lang="en-US" sz="1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(B&amp;M: 71.8%)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Recommend: 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88.3%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(B&amp;M: 75.8%)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F19A70-2062-7244-D567-F88231A31585}"/>
              </a:ext>
            </a:extLst>
          </p:cNvPr>
          <p:cNvCxnSpPr>
            <a:cxnSpLocks/>
          </p:cNvCxnSpPr>
          <p:nvPr/>
        </p:nvCxnSpPr>
        <p:spPr>
          <a:xfrm>
            <a:off x="676894" y="2604650"/>
            <a:ext cx="10949049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486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FD1E3-0636-9CEA-AC9A-2E5A2103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Our Way Through Uncharted Territory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F8F2D-4F4E-87FB-306C-65352A217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9607"/>
            <a:ext cx="10515600" cy="466794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Federal Legislation</a:t>
            </a:r>
          </a:p>
          <a:p>
            <a:r>
              <a:rPr lang="en-US" sz="1800" dirty="0"/>
              <a:t>Worked through Govt Relations team and other coalitions to educate and influence Congress to pass CMS Waiver extension…</a:t>
            </a:r>
            <a:r>
              <a:rPr lang="en-US" sz="1800" i="1" dirty="0">
                <a:solidFill>
                  <a:srgbClr val="00818A"/>
                </a:solidFill>
              </a:rPr>
              <a:t>passed as part of end of year Omnibus package - extends Waiver through end of 2024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State DHSR and DHHS</a:t>
            </a:r>
          </a:p>
          <a:p>
            <a:r>
              <a:rPr lang="en-US" sz="1800" dirty="0"/>
              <a:t>Granted temporary licensed virtual inpatient beds in Dec 2020 in alignment with CMS Acute Care at Home Waiver and NC capacity waivers</a:t>
            </a:r>
          </a:p>
          <a:p>
            <a:r>
              <a:rPr lang="en-US" sz="1800" dirty="0"/>
              <a:t>DHSR has allowed continued use of beds through end of federal PHE… </a:t>
            </a:r>
            <a:r>
              <a:rPr lang="en-US" sz="1800" i="1" dirty="0">
                <a:solidFill>
                  <a:srgbClr val="00818A"/>
                </a:solidFill>
              </a:rPr>
              <a:t>as of 5/19, bill passed to allow continued use of inpatient licensed beds for H@H through end of 2024</a:t>
            </a:r>
          </a:p>
          <a:p>
            <a:r>
              <a:rPr lang="en-US" sz="1800" dirty="0"/>
              <a:t>As a CON state, permanent H@H IP bed licensure will require legislative action</a:t>
            </a:r>
          </a:p>
          <a:p>
            <a:r>
              <a:rPr lang="en-US" sz="1800" i="1" dirty="0">
                <a:solidFill>
                  <a:srgbClr val="00818A"/>
                </a:solidFill>
              </a:rPr>
              <a:t>NC Medicaid began funding as of November 1, 2023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Accreditation</a:t>
            </a:r>
          </a:p>
          <a:p>
            <a:r>
              <a:rPr lang="en-US" sz="1800" dirty="0"/>
              <a:t>Joint Commission not currently surveying H@H programs; new standards contingent on any revisions to Hospital </a:t>
            </a:r>
            <a:r>
              <a:rPr lang="en-US" sz="1800" dirty="0" err="1"/>
              <a:t>CofP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480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newspaper with a picture of a building&#10;&#10;Description automatically generated with low confidence">
            <a:extLst>
              <a:ext uri="{FF2B5EF4-FFF2-40B4-BE49-F238E27FC236}">
                <a16:creationId xmlns:a16="http://schemas.microsoft.com/office/drawing/2014/main" id="{1A316237-F13E-AF71-5FE2-5DA051C1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225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DB39224-C1A3-7D51-FF72-9074ECA795B6}"/>
              </a:ext>
            </a:extLst>
          </p:cNvPr>
          <p:cNvSpPr/>
          <p:nvPr/>
        </p:nvSpPr>
        <p:spPr>
          <a:xfrm>
            <a:off x="375933" y="1561582"/>
            <a:ext cx="3121232" cy="115322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8F2C5-6CE8-7A18-DB06-D3C0A89F6964}"/>
              </a:ext>
            </a:extLst>
          </p:cNvPr>
          <p:cNvSpPr txBox="1"/>
          <p:nvPr/>
        </p:nvSpPr>
        <p:spPr>
          <a:xfrm>
            <a:off x="8008406" y="1842443"/>
            <a:ext cx="39799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“We can’t build enough beds to cover the need in this growing market” </a:t>
            </a:r>
            <a:b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(Senior level Finance Leader)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DB797-D36B-DB31-3298-106A04C24A70}"/>
              </a:ext>
            </a:extLst>
          </p:cNvPr>
          <p:cNvSpPr txBox="1"/>
          <p:nvPr/>
        </p:nvSpPr>
        <p:spPr>
          <a:xfrm>
            <a:off x="9883479" y="6118966"/>
            <a:ext cx="19205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9893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Cornelius Today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98938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86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E63E13-FE2C-3F5E-A166-F58F1957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plan “Go Big </a:t>
            </a:r>
            <a:r>
              <a:rPr lang="en-US" b="1"/>
              <a:t>and</a:t>
            </a:r>
            <a:r>
              <a:rPr lang="en-US"/>
              <a:t> Go Home”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F6FFB1-B0FB-C95E-7AFE-93B5A27D99F3}"/>
              </a:ext>
            </a:extLst>
          </p:cNvPr>
          <p:cNvSpPr txBox="1">
            <a:spLocks/>
          </p:cNvSpPr>
          <p:nvPr/>
        </p:nvSpPr>
        <p:spPr>
          <a:xfrm>
            <a:off x="841248" y="1825625"/>
            <a:ext cx="10512552" cy="477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tx2">
                    <a:alpha val="50000"/>
                  </a:schemeClr>
                </a:solidFill>
              </a:rPr>
              <a:t>Scale to make meaningful system impact on capacity </a:t>
            </a:r>
          </a:p>
          <a:p>
            <a:r>
              <a:rPr lang="en-US" sz="1200"/>
              <a:t>Scale program to 100 beds (5% of GCR IP beds) over next 12-18 months</a:t>
            </a:r>
          </a:p>
          <a:p>
            <a:r>
              <a:rPr lang="en-US" sz="1200"/>
              <a:t>Pivot program to OP service to provide “hospital-level care” with more operational and billing flexibility</a:t>
            </a:r>
            <a:endParaRPr lang="en-US" sz="1800" b="1">
              <a:solidFill>
                <a:srgbClr val="00818A"/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chemeClr val="tx2">
                    <a:alpha val="75000"/>
                  </a:schemeClr>
                </a:solidFill>
              </a:rPr>
              <a:t>Invest in technology and infrastructure to optimize program</a:t>
            </a:r>
            <a:endParaRPr lang="en-US">
              <a:solidFill>
                <a:schemeClr val="tx1">
                  <a:lumMod val="65000"/>
                  <a:lumOff val="35000"/>
                  <a:alpha val="75000"/>
                </a:schemeClr>
              </a:solidFill>
            </a:endParaRPr>
          </a:p>
          <a:p>
            <a:r>
              <a:rPr lang="en-US" sz="1200"/>
              <a:t>Implement RPM solution</a:t>
            </a:r>
          </a:p>
          <a:p>
            <a:r>
              <a:rPr lang="en-US" sz="1200"/>
              <a:t>Build permanent workforce, equipment and supply chain infrastructure</a:t>
            </a:r>
            <a:endParaRPr lang="en-US" sz="1800" b="1">
              <a:solidFill>
                <a:srgbClr val="00818A"/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chemeClr val="tx2"/>
                </a:solidFill>
              </a:rPr>
              <a:t>Develop Commercial Payer Strategy</a:t>
            </a:r>
          </a:p>
          <a:p>
            <a:r>
              <a:rPr lang="en-US" sz="1200"/>
              <a:t>Proactively engage payers regarding H@H coverage</a:t>
            </a:r>
          </a:p>
          <a:p>
            <a:r>
              <a:rPr lang="en-US" sz="1200"/>
              <a:t>Develop 30-day Episode of Care/ Bundle payment model among other payer-specific contract options  (discounted DRG, % of charges, bundle, etc.)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</a:rPr>
              <a:t>Define Enterprise Leadership, Structure &amp; Accountability</a:t>
            </a:r>
          </a:p>
          <a:p>
            <a:r>
              <a:rPr lang="en-US" sz="1200"/>
              <a:t>Define H@H reporting structure and accountabilities </a:t>
            </a:r>
          </a:p>
          <a:p>
            <a:r>
              <a:rPr lang="en-US" sz="1200"/>
              <a:t>Continue WFB collaboration for H@H and Transition Services</a:t>
            </a:r>
          </a:p>
          <a:p>
            <a:r>
              <a:rPr lang="en-US" sz="1200"/>
              <a:t>Align and integrate H@H with broader home-based services to create a seamless patient experience and maximize synergies and efficiencies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A708E8-A89B-AB79-97A2-93E39CE5654B}"/>
              </a:ext>
            </a:extLst>
          </p:cNvPr>
          <p:cNvCxnSpPr>
            <a:cxnSpLocks/>
          </p:cNvCxnSpPr>
          <p:nvPr/>
        </p:nvCxnSpPr>
        <p:spPr>
          <a:xfrm>
            <a:off x="938151" y="2882087"/>
            <a:ext cx="10062358" cy="0"/>
          </a:xfrm>
          <a:prstGeom prst="line">
            <a:avLst/>
          </a:prstGeom>
          <a:ln w="25400" cap="rnd">
            <a:solidFill>
              <a:schemeClr val="tx2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AF877C-89B8-A3FD-0659-DAE5E550EC7D}"/>
              </a:ext>
            </a:extLst>
          </p:cNvPr>
          <p:cNvCxnSpPr>
            <a:cxnSpLocks/>
          </p:cNvCxnSpPr>
          <p:nvPr/>
        </p:nvCxnSpPr>
        <p:spPr>
          <a:xfrm>
            <a:off x="938151" y="4017557"/>
            <a:ext cx="10062358" cy="0"/>
          </a:xfrm>
          <a:prstGeom prst="line">
            <a:avLst/>
          </a:prstGeom>
          <a:ln w="25400" cap="rnd">
            <a:solidFill>
              <a:schemeClr val="tx2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69A6CE-CC0E-1200-3BD1-AB0FE05CDE73}"/>
              </a:ext>
            </a:extLst>
          </p:cNvPr>
          <p:cNvCxnSpPr>
            <a:cxnSpLocks/>
          </p:cNvCxnSpPr>
          <p:nvPr/>
        </p:nvCxnSpPr>
        <p:spPr>
          <a:xfrm>
            <a:off x="938151" y="5179532"/>
            <a:ext cx="10062358" cy="0"/>
          </a:xfrm>
          <a:prstGeom prst="line">
            <a:avLst/>
          </a:prstGeom>
          <a:ln w="25400" cap="rnd">
            <a:solidFill>
              <a:schemeClr val="tx2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762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trium">
      <a:dk1>
        <a:srgbClr val="000000"/>
      </a:dk1>
      <a:lt1>
        <a:srgbClr val="FFFFFF"/>
      </a:lt1>
      <a:dk2>
        <a:srgbClr val="008C95"/>
      </a:dk2>
      <a:lt2>
        <a:srgbClr val="E7E6E6"/>
      </a:lt2>
      <a:accent1>
        <a:srgbClr val="007078"/>
      </a:accent1>
      <a:accent2>
        <a:srgbClr val="B2D9DC"/>
      </a:accent2>
      <a:accent3>
        <a:srgbClr val="A5A5A5"/>
      </a:accent3>
      <a:accent4>
        <a:srgbClr val="004998"/>
      </a:accent4>
      <a:accent5>
        <a:srgbClr val="00BC70"/>
      </a:accent5>
      <a:accent6>
        <a:srgbClr val="F0C3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C7D1088753D346911300CC7615B656" ma:contentTypeVersion="5" ma:contentTypeDescription="Create a new document." ma:contentTypeScope="" ma:versionID="bb4eb9cf0830de8b7becc7bcedbf25a5">
  <xsd:schema xmlns:xsd="http://www.w3.org/2001/XMLSchema" xmlns:xs="http://www.w3.org/2001/XMLSchema" xmlns:p="http://schemas.microsoft.com/office/2006/metadata/properties" xmlns:ns2="f6d3bfe8-261a-43c6-af11-27058d203d53" xmlns:ns3="887808af-f9a6-4266-bb9f-b1db6116bbb3" targetNamespace="http://schemas.microsoft.com/office/2006/metadata/properties" ma:root="true" ma:fieldsID="f81b72466915f2c9c515419e817e675a" ns2:_="" ns3:_="">
    <xsd:import namespace="f6d3bfe8-261a-43c6-af11-27058d203d53"/>
    <xsd:import namespace="887808af-f9a6-4266-bb9f-b1db6116bb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d3bfe8-261a-43c6-af11-27058d203d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7808af-f9a6-4266-bb9f-b1db6116bb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0643B6-F9F2-478E-96E7-8C24A02B90FC}">
  <ds:schemaRefs>
    <ds:schemaRef ds:uri="887808af-f9a6-4266-bb9f-b1db6116bbb3"/>
    <ds:schemaRef ds:uri="f6d3bfe8-261a-43c6-af11-27058d203d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F62CA81-403B-4AAD-8208-C1DEEE4CF1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707</Words>
  <Application>Microsoft Office PowerPoint</Application>
  <PresentationFormat>Widescreen</PresentationFormat>
  <Paragraphs>123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Hospital  at Home</vt:lpstr>
      <vt:lpstr>Atrium Health Hospital at Home</vt:lpstr>
      <vt:lpstr>Why Hospital at Home?</vt:lpstr>
      <vt:lpstr>Hospital at Home Scope of Services</vt:lpstr>
      <vt:lpstr>Target Populations and Conditions</vt:lpstr>
      <vt:lpstr>Outcomes</vt:lpstr>
      <vt:lpstr>Finding Our Way Through Uncharted Territory</vt:lpstr>
      <vt:lpstr>PowerPoint Presentation</vt:lpstr>
      <vt:lpstr>The plan “Go Big and Go Home”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at Home</dc:title>
  <dc:creator>Karl Peters</dc:creator>
  <cp:lastModifiedBy>Katherine Odum</cp:lastModifiedBy>
  <cp:revision>4</cp:revision>
  <dcterms:created xsi:type="dcterms:W3CDTF">2023-06-30T15:11:45Z</dcterms:created>
  <dcterms:modified xsi:type="dcterms:W3CDTF">2023-12-07T13:18:09Z</dcterms:modified>
</cp:coreProperties>
</file>